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7"/>
  </p:notesMasterIdLst>
  <p:sldIdLst>
    <p:sldId id="256" r:id="rId4"/>
    <p:sldId id="270" r:id="rId5"/>
    <p:sldId id="271" r:id="rId6"/>
    <p:sldId id="272" r:id="rId7"/>
    <p:sldId id="336" r:id="rId8"/>
    <p:sldId id="273" r:id="rId9"/>
    <p:sldId id="274" r:id="rId10"/>
    <p:sldId id="275" r:id="rId11"/>
    <p:sldId id="276" r:id="rId12"/>
    <p:sldId id="300" r:id="rId13"/>
    <p:sldId id="301" r:id="rId14"/>
    <p:sldId id="290" r:id="rId15"/>
    <p:sldId id="332" r:id="rId16"/>
    <p:sldId id="302" r:id="rId17"/>
    <p:sldId id="333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26" r:id="rId26"/>
    <p:sldId id="328" r:id="rId27"/>
    <p:sldId id="330" r:id="rId28"/>
    <p:sldId id="337" r:id="rId29"/>
    <p:sldId id="338" r:id="rId30"/>
    <p:sldId id="335" r:id="rId31"/>
    <p:sldId id="312" r:id="rId32"/>
    <p:sldId id="314" r:id="rId33"/>
    <p:sldId id="327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4" r:id="rId42"/>
    <p:sldId id="322" r:id="rId43"/>
    <p:sldId id="331" r:id="rId44"/>
    <p:sldId id="323" r:id="rId45"/>
    <p:sldId id="269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336"/>
            <p14:sldId id="273"/>
            <p14:sldId id="274"/>
            <p14:sldId id="275"/>
            <p14:sldId id="276"/>
            <p14:sldId id="300"/>
            <p14:sldId id="301"/>
            <p14:sldId id="290"/>
            <p14:sldId id="332"/>
            <p14:sldId id="302"/>
            <p14:sldId id="333"/>
            <p14:sldId id="303"/>
            <p14:sldId id="304"/>
            <p14:sldId id="305"/>
            <p14:sldId id="306"/>
            <p14:sldId id="307"/>
            <p14:sldId id="308"/>
            <p14:sldId id="309"/>
            <p14:sldId id="326"/>
            <p14:sldId id="328"/>
            <p14:sldId id="330"/>
            <p14:sldId id="337"/>
            <p14:sldId id="338"/>
            <p14:sldId id="335"/>
            <p14:sldId id="312"/>
            <p14:sldId id="314"/>
            <p14:sldId id="327"/>
            <p14:sldId id="315"/>
            <p14:sldId id="316"/>
            <p14:sldId id="317"/>
            <p14:sldId id="318"/>
            <p14:sldId id="319"/>
            <p14:sldId id="320"/>
            <p14:sldId id="321"/>
            <p14:sldId id="324"/>
            <p14:sldId id="322"/>
            <p14:sldId id="331"/>
            <p14:sldId id="32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68" d="100"/>
          <a:sy n="68" d="100"/>
        </p:scale>
        <p:origin x="12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89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25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90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tp://10.78.18.200/ise147ok" TargetMode="External"/><Relationship Id="rId2" Type="http://schemas.openxmlformats.org/officeDocument/2006/relationships/hyperlink" Target="ftp://stu:stu@10.78.18.201/ise147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zblog.tech/2021/10/31/How-to-config-Xilinx-14-7-on-Windows-11/" TargetMode="External"/><Relationship Id="rId2" Type="http://schemas.openxmlformats.org/officeDocument/2006/relationships/hyperlink" Target="https://china.xilinx.com/member/forms/download/xef.html?filename=Xilinx_ISE_DS_Lin_14.7_1015_1.tar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itchFamily="2" charset="-122"/>
              </a:rPr>
              <a:t>计算机逻辑设计基础实验</a:t>
            </a:r>
            <a:endParaRPr lang="zh-CN" altLang="en-US" sz="4000" dirty="0">
              <a:effectLst/>
              <a:latin typeface="黑体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211264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董亚波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dongyb@zju.edu.cn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1623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实验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4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、</a:t>
            </a:r>
            <a:r>
              <a:rPr lang="en-US" altLang="zh-CN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EDA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实验平台与实验环境运用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：解决方法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分析楼道灯的事件行为，用时序电路实现，用按钮开关作为电路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3 </a:t>
            </a:r>
            <a:r>
              <a:rPr lang="zh-CN" altLang="en-US" sz="2400" dirty="0"/>
              <a:t>，电路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/>
              <a:t>为 </a:t>
            </a:r>
            <a:r>
              <a:rPr lang="en-US" altLang="zh-CN" sz="2400" i="1" dirty="0"/>
              <a:t>F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变量赋值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开关按下为</a:t>
            </a:r>
            <a:r>
              <a:rPr lang="en-US" altLang="zh-CN" sz="2400" dirty="0"/>
              <a:t>1</a:t>
            </a:r>
            <a:r>
              <a:rPr lang="zh-CN" altLang="en-US" sz="2400" dirty="0"/>
              <a:t>，弹起为</a:t>
            </a:r>
            <a:r>
              <a:rPr lang="en-US" altLang="zh-CN" sz="2400" dirty="0"/>
              <a:t>0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输出灯亮为</a:t>
            </a:r>
            <a:r>
              <a:rPr lang="en-US" altLang="zh-CN" sz="2400" dirty="0"/>
              <a:t>1</a:t>
            </a:r>
            <a:r>
              <a:rPr lang="zh-CN" altLang="en-US" sz="2400" dirty="0"/>
              <a:t>，灯暗为</a:t>
            </a:r>
            <a:r>
              <a:rPr lang="en-US" altLang="zh-CN" sz="2400" dirty="0"/>
              <a:t>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1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Verilog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608512" cy="5400600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`timescale 1ns / 1ps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(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, 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input wire S1, 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input wire S2, 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input wire S3,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output wire F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);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parameter C_NUM = 8;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parameter C_MAX = 8'hFF;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[C_NUM-1:0] count;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wire [C_NUM-1:0] </a:t>
            </a:r>
            <a:r>
              <a:rPr lang="en-US" altLang="zh-CN" sz="1800" dirty="0" err="1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c_next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wire 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w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初始化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count = C_MAX;</a:t>
            </a: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//button pressed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assign w=S1||S2||S3;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//lamp logic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assign F = (count &lt; C_MAX) ? 1'b1 : 1'b0;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//count logic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if(w == 1'b1)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	count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else if(count &lt; C_MAX)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//next logic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= count + 8'b1;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以图形方式输入逻辑功能描述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不考虑灯延时</a:t>
            </a:r>
            <a:r>
              <a:rPr lang="zh-CN" altLang="en-US" sz="2400" dirty="0" smtClean="0"/>
              <a:t>熄灭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</a:t>
            </a:r>
            <a:r>
              <a:rPr lang="en-US" altLang="zh-CN" sz="2400" dirty="0"/>
              <a:t>Verilog</a:t>
            </a:r>
            <a:r>
              <a:rPr lang="zh-CN" altLang="en-US" sz="2400" dirty="0"/>
              <a:t>语言描述电路逻辑功能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要考虑灯延时</a:t>
            </a:r>
            <a:r>
              <a:rPr lang="zh-CN" altLang="en-US" sz="2400" dirty="0" smtClean="0"/>
              <a:t>熄灭</a:t>
            </a:r>
            <a:endParaRPr lang="zh-CN" altLang="en-US" sz="24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0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建立楼道控制的工程：</a:t>
            </a:r>
            <a:r>
              <a:rPr lang="en-US" altLang="zh-CN" dirty="0" err="1"/>
              <a:t>LampCtrl_sch.ise</a:t>
            </a:r>
            <a:endParaRPr lang="en-US" altLang="zh-CN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、依次点击菜单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、在对话框中设置：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Project Name: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Top-Level Source Type:	</a:t>
            </a:r>
            <a:r>
              <a:rPr lang="en-US" altLang="zh-CN" sz="2000" dirty="0">
                <a:solidFill>
                  <a:srgbClr val="0000FF"/>
                </a:solidFill>
              </a:rPr>
              <a:t>Schematic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、确认后，一直点击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9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建立楼道控制的工程：</a:t>
            </a:r>
            <a:r>
              <a:rPr lang="en-US" altLang="zh-CN" dirty="0" err="1"/>
              <a:t>LampCtrl_sch.ise</a:t>
            </a:r>
            <a:endParaRPr lang="en-US" altLang="zh-CN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、依次点击菜单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、在对话框中设置：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Project Name: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Top-Level Source Type:	</a:t>
            </a:r>
            <a:r>
              <a:rPr lang="en-US" altLang="zh-CN" sz="2000" dirty="0">
                <a:solidFill>
                  <a:srgbClr val="0000FF"/>
                </a:solidFill>
              </a:rPr>
              <a:t>Schematic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、确认后，一直点击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" y="1196751"/>
            <a:ext cx="651476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1"/>
            <a:ext cx="7056784" cy="550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3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581528" cy="954360"/>
          </a:xfrm>
        </p:spPr>
        <p:txBody>
          <a:bodyPr/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00600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创建原理图文件</a:t>
            </a:r>
            <a:r>
              <a:rPr lang="en-US" altLang="zh-CN" sz="3000" dirty="0"/>
              <a:t>: </a:t>
            </a:r>
            <a:r>
              <a:rPr lang="en-US" altLang="zh-CN" sz="3000" dirty="0" err="1"/>
              <a:t>LampCtrl.sch</a:t>
            </a:r>
            <a:endParaRPr lang="en-US" altLang="zh-CN" sz="3000" dirty="0"/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</a:t>
            </a:r>
            <a:r>
              <a:rPr lang="en-US" altLang="zh-CN" sz="2400" dirty="0"/>
              <a:t>Sources</a:t>
            </a:r>
            <a:r>
              <a:rPr lang="zh-CN" altLang="en-US" sz="2400" dirty="0"/>
              <a:t>选项卡</a:t>
            </a:r>
            <a:r>
              <a:rPr lang="zh-CN" altLang="en-US" sz="2400" dirty="0">
                <a:solidFill>
                  <a:srgbClr val="FF0000"/>
                </a:solidFill>
              </a:rPr>
              <a:t>设备型号名</a:t>
            </a:r>
            <a:r>
              <a:rPr lang="zh-CN" altLang="en-US" sz="2400" dirty="0"/>
              <a:t>处右键菜单选择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、新建源文件向导中选择源文件类型为</a:t>
            </a:r>
            <a:r>
              <a:rPr lang="en-US" altLang="zh-CN" sz="2400" dirty="0">
                <a:solidFill>
                  <a:srgbClr val="0000FF"/>
                </a:solidFill>
              </a:rPr>
              <a:t>Schematic</a:t>
            </a:r>
            <a:r>
              <a:rPr lang="zh-CN" altLang="en-US" sz="2400" dirty="0"/>
              <a:t>，输入文件名</a:t>
            </a:r>
            <a:r>
              <a:rPr lang="en-US" altLang="zh-CN" sz="2400" dirty="0" err="1">
                <a:solidFill>
                  <a:srgbClr val="0000FF"/>
                </a:solidFill>
              </a:rPr>
              <a:t>LampCtrl</a:t>
            </a:r>
            <a:r>
              <a:rPr lang="zh-CN" altLang="en-US" sz="2400" dirty="0"/>
              <a:t>，勾选</a:t>
            </a:r>
            <a:r>
              <a:rPr lang="en-US" altLang="zh-CN" sz="2400" dirty="0">
                <a:solidFill>
                  <a:srgbClr val="0000FF"/>
                </a:solidFill>
              </a:rPr>
              <a:t>Add to Project</a:t>
            </a: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、连续点击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，最后点击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400" dirty="0"/>
              <a:t>；在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窗口中双击刚新建的文件图标，进入电路原理图编辑窗口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5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581528" cy="954360"/>
          </a:xfrm>
        </p:spPr>
        <p:txBody>
          <a:bodyPr/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00600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创建原理图文件</a:t>
            </a:r>
            <a:r>
              <a:rPr lang="en-US" altLang="zh-CN" sz="3000" dirty="0"/>
              <a:t>: </a:t>
            </a:r>
            <a:r>
              <a:rPr lang="en-US" altLang="zh-CN" sz="3000" dirty="0" err="1"/>
              <a:t>LampCtrl.sch</a:t>
            </a:r>
            <a:endParaRPr lang="en-US" altLang="zh-CN" sz="3000" dirty="0"/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</a:t>
            </a:r>
            <a:r>
              <a:rPr lang="en-US" altLang="zh-CN" sz="2400" dirty="0"/>
              <a:t>Sources</a:t>
            </a:r>
            <a:r>
              <a:rPr lang="zh-CN" altLang="en-US" sz="2400" dirty="0"/>
              <a:t>选项卡</a:t>
            </a:r>
            <a:r>
              <a:rPr lang="zh-CN" altLang="en-US" sz="2400" dirty="0">
                <a:solidFill>
                  <a:srgbClr val="FF0000"/>
                </a:solidFill>
              </a:rPr>
              <a:t>设备型号名</a:t>
            </a:r>
            <a:r>
              <a:rPr lang="zh-CN" altLang="en-US" sz="2400" dirty="0"/>
              <a:t>处右键菜单选择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、新建源文件向导中选择源文件类型为</a:t>
            </a:r>
            <a:r>
              <a:rPr lang="en-US" altLang="zh-CN" sz="2400" dirty="0">
                <a:solidFill>
                  <a:srgbClr val="0000FF"/>
                </a:solidFill>
              </a:rPr>
              <a:t>Schematic</a:t>
            </a:r>
            <a:r>
              <a:rPr lang="zh-CN" altLang="en-US" sz="2400" dirty="0"/>
              <a:t>，输入文件名</a:t>
            </a:r>
            <a:r>
              <a:rPr lang="en-US" altLang="zh-CN" sz="2400" dirty="0" err="1">
                <a:solidFill>
                  <a:srgbClr val="0000FF"/>
                </a:solidFill>
              </a:rPr>
              <a:t>LampCtrl</a:t>
            </a:r>
            <a:r>
              <a:rPr lang="zh-CN" altLang="en-US" sz="2400" dirty="0"/>
              <a:t>，勾选</a:t>
            </a:r>
            <a:r>
              <a:rPr lang="en-US" altLang="zh-CN" sz="2400" dirty="0">
                <a:solidFill>
                  <a:srgbClr val="0000FF"/>
                </a:solidFill>
              </a:rPr>
              <a:t>Add to Project</a:t>
            </a: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、连续点击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，最后点击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400" dirty="0"/>
              <a:t>；在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窗口中双击刚新建的文件图标，进入电路原理图编辑窗口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20"/>
            <a:ext cx="61817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08" y="1316495"/>
            <a:ext cx="7202364" cy="49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8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" y="1268760"/>
            <a:ext cx="898288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9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/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输入楼道灯控逻辑电路</a:t>
            </a:r>
            <a:endParaRPr lang="en-US" altLang="zh-CN" dirty="0"/>
          </a:p>
          <a:p>
            <a:pPr marL="357188" lvl="1" indent="7938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400" dirty="0"/>
              <a:t>在</a:t>
            </a:r>
            <a:r>
              <a:rPr lang="en-US" altLang="zh-CN" sz="2400" dirty="0" err="1"/>
              <a:t>Souces</a:t>
            </a:r>
            <a:r>
              <a:rPr lang="zh-CN" altLang="en-US" sz="2400" dirty="0"/>
              <a:t>窗口中选择</a:t>
            </a:r>
            <a:r>
              <a:rPr lang="en-US" altLang="zh-CN" sz="2400" dirty="0">
                <a:solidFill>
                  <a:srgbClr val="0000FF"/>
                </a:solidFill>
              </a:rPr>
              <a:t>Symbols</a:t>
            </a:r>
            <a:r>
              <a:rPr lang="zh-CN" altLang="en-US" sz="2400" dirty="0"/>
              <a:t>选项卡，配合</a:t>
            </a:r>
            <a:r>
              <a:rPr lang="en-US" altLang="zh-CN" sz="2400" dirty="0"/>
              <a:t>Schematic Editor</a:t>
            </a:r>
            <a:r>
              <a:rPr lang="zh-CN" altLang="en-US" sz="2400" dirty="0"/>
              <a:t>工具条输入原理图，如图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" y="2996952"/>
            <a:ext cx="77668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2420888"/>
            <a:ext cx="289022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8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/>
          </a:p>
          <a:p>
            <a:pPr marL="358775" lvl="1" indent="6350">
              <a:lnSpc>
                <a:spcPct val="140000"/>
              </a:lnSpc>
              <a:buClrTx/>
              <a:buNone/>
            </a:pPr>
            <a:r>
              <a:rPr lang="zh-CN" altLang="en-US" sz="2000" dirty="0"/>
              <a:t>在</a:t>
            </a:r>
            <a:r>
              <a:rPr lang="en-US" altLang="zh-CN" sz="2000" dirty="0"/>
              <a:t>Sources</a:t>
            </a:r>
            <a:r>
              <a:rPr lang="zh-CN" altLang="en-US" sz="2000" dirty="0"/>
              <a:t>窗口中选择</a:t>
            </a:r>
            <a:r>
              <a:rPr lang="en-US" altLang="zh-CN" sz="2000" dirty="0"/>
              <a:t>Sources for: </a:t>
            </a:r>
            <a:r>
              <a:rPr lang="en-US" altLang="zh-CN" sz="2000" dirty="0">
                <a:solidFill>
                  <a:srgbClr val="0000FF"/>
                </a:solidFill>
              </a:rPr>
              <a:t>Synthesis / Implementation</a:t>
            </a:r>
            <a:r>
              <a:rPr lang="zh-CN" altLang="en-US" sz="2000" dirty="0"/>
              <a:t>，选中</a:t>
            </a:r>
            <a:r>
              <a:rPr lang="en-US" altLang="zh-CN" sz="2000" dirty="0" err="1"/>
              <a:t>L</a:t>
            </a:r>
            <a:r>
              <a:rPr lang="en-US" altLang="zh-CN" sz="2000" dirty="0" err="1">
                <a:solidFill>
                  <a:srgbClr val="0000FF"/>
                </a:solidFill>
              </a:rPr>
              <a:t>ampCtrl.sch</a:t>
            </a:r>
            <a:r>
              <a:rPr lang="zh-CN" altLang="en-US" sz="2000" dirty="0"/>
              <a:t>图标，在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</a:t>
            </a:r>
            <a:r>
              <a:rPr lang="en-US" altLang="zh-CN" sz="2000" dirty="0"/>
              <a:t>Processes</a:t>
            </a:r>
            <a:r>
              <a:rPr lang="zh-CN" altLang="en-US" sz="2000" dirty="0"/>
              <a:t>选项卡中展开 </a:t>
            </a:r>
            <a:r>
              <a:rPr lang="en-US" altLang="zh-CN" sz="2000" dirty="0"/>
              <a:t>Design Utilities</a:t>
            </a:r>
            <a:r>
              <a:rPr lang="zh-CN" altLang="en-US" sz="2000" dirty="0"/>
              <a:t>并双击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 HDL Functional Model </a:t>
            </a:r>
            <a:r>
              <a:rPr lang="zh-CN" altLang="en-US" sz="2000" dirty="0"/>
              <a:t>，如图</a:t>
            </a:r>
          </a:p>
          <a:p>
            <a:endParaRPr lang="zh-CN" alt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8371"/>
            <a:ext cx="5472608" cy="367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52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  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/>
          </a:p>
          <a:p>
            <a:r>
              <a:rPr lang="zh-CN" altLang="en-US" dirty="0"/>
              <a:t>实验设备与材料</a:t>
            </a:r>
            <a:endParaRPr lang="en-US" altLang="zh-CN" dirty="0"/>
          </a:p>
          <a:p>
            <a:r>
              <a:rPr lang="zh-CN" altLang="en-US" dirty="0"/>
              <a:t>实验任务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实验内容与步骤</a:t>
            </a:r>
          </a:p>
        </p:txBody>
      </p:sp>
    </p:spTree>
    <p:extLst>
      <p:ext uri="{BB962C8B-B14F-4D97-AF65-F5344CB8AC3E}">
        <p14:creationId xmlns:p14="http://schemas.microsoft.com/office/powerpoint/2010/main" val="31744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869560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建立基准测试波形文件：</a:t>
            </a:r>
            <a:r>
              <a:rPr lang="en-US" altLang="zh-CN" sz="3000" dirty="0" err="1"/>
              <a:t>LampCtrl_sim.tbw</a:t>
            </a:r>
            <a:endParaRPr lang="en-US" altLang="zh-CN" sz="3000" dirty="0"/>
          </a:p>
          <a:p>
            <a:pPr marL="365760" lvl="1" indent="0"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、在新建源文件向导中选择源类型为：</a:t>
            </a:r>
            <a:r>
              <a:rPr lang="en-US" altLang="zh-CN" sz="2000" dirty="0">
                <a:solidFill>
                  <a:srgbClr val="0000FF"/>
                </a:solidFill>
              </a:rPr>
              <a:t>Verilog Test Fixture</a:t>
            </a:r>
            <a:r>
              <a:rPr lang="zh-CN" altLang="en-US" sz="2000" dirty="0"/>
              <a:t>，输入文件名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LampCtrl_sim</a:t>
            </a:r>
            <a:r>
              <a:rPr lang="zh-CN" altLang="en-US" sz="2000" dirty="0"/>
              <a:t>，并勾选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、选择</a:t>
            </a:r>
            <a:r>
              <a:rPr lang="en-US" altLang="zh-CN" sz="2000" dirty="0" err="1">
                <a:solidFill>
                  <a:srgbClr val="0000FF"/>
                </a:solidFill>
              </a:rPr>
              <a:t>LampCtrl</a:t>
            </a:r>
            <a:r>
              <a:rPr lang="zh-CN" altLang="en-US" sz="2000" dirty="0"/>
              <a:t>模块，点击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000" dirty="0"/>
              <a:t>，在</a:t>
            </a:r>
            <a:r>
              <a:rPr lang="en-US" altLang="zh-CN" sz="2000" dirty="0"/>
              <a:t>Summary</a:t>
            </a:r>
            <a:r>
              <a:rPr lang="zh-CN" altLang="en-US" sz="2000" dirty="0"/>
              <a:t>窗口再点击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/>
              <a:t>，进入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LampCtrl_sim.v</a:t>
            </a:r>
            <a:r>
              <a:rPr lang="zh-CN" altLang="en-US" sz="2000" dirty="0"/>
              <a:t>编辑窗口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94245"/>
            <a:ext cx="3427980" cy="270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5220072" y="4653136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452320" y="6408724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0E9917-0514-40D4-A829-3CB5A949A75E}"/>
              </a:ext>
            </a:extLst>
          </p:cNvPr>
          <p:cNvGrpSpPr/>
          <p:nvPr/>
        </p:nvGrpSpPr>
        <p:grpSpPr>
          <a:xfrm>
            <a:off x="395536" y="3805620"/>
            <a:ext cx="4567064" cy="3079764"/>
            <a:chOff x="395536" y="3805620"/>
            <a:chExt cx="4567064" cy="307976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05620"/>
              <a:ext cx="4567064" cy="3079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椭圆 7"/>
            <p:cNvSpPr/>
            <p:nvPr/>
          </p:nvSpPr>
          <p:spPr>
            <a:xfrm>
              <a:off x="2679068" y="6317353"/>
              <a:ext cx="956828" cy="2353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555776" y="5103791"/>
              <a:ext cx="956828" cy="2353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34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仿真激励输入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S2;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S3;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Output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wire F;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Bidirs</a:t>
            </a: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Instantiate the UUT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UUT (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.S1(S1),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.S2(S2),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.S3(S3),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.F(F)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76056" y="1628800"/>
            <a:ext cx="396044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Initialize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auto_init</a:t>
            </a:r>
            <a:endParaRPr lang="en-US" altLang="zh-CN" sz="1600" dirty="0">
              <a:solidFill>
                <a:srgbClr val="FF0000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initial 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S2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S3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S2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S2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S3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#50 S1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S2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#50 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S2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S3 = 0;</a:t>
            </a:r>
            <a:endParaRPr lang="zh-CN" altLang="en-US" sz="1600" dirty="0">
              <a:solidFill>
                <a:srgbClr val="00B050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endif</a:t>
            </a:r>
            <a:endParaRPr lang="en-US" altLang="zh-CN" sz="1600" dirty="0">
              <a:solidFill>
                <a:srgbClr val="FF0000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2246040" y="3789040"/>
            <a:ext cx="1944216" cy="612648"/>
          </a:xfrm>
          <a:prstGeom prst="borderCallout1">
            <a:avLst>
              <a:gd name="adj1" fmla="val 50234"/>
              <a:gd name="adj2" fmla="val 101249"/>
              <a:gd name="adj3" fmla="val 367954"/>
              <a:gd name="adj4" fmla="val 1480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一定要注释掉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2711588" y="5589240"/>
            <a:ext cx="1944216" cy="936104"/>
          </a:xfrm>
          <a:prstGeom prst="borderCallout1">
            <a:avLst>
              <a:gd name="adj1" fmla="val -5460"/>
              <a:gd name="adj2" fmla="val -694"/>
              <a:gd name="adj3" fmla="val -20893"/>
              <a:gd name="adj4" fmla="val -4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对</a:t>
            </a:r>
            <a:r>
              <a:rPr lang="en-US" altLang="zh-CN" sz="2000" b="1" dirty="0" err="1"/>
              <a:t>LampCtrl</a:t>
            </a:r>
            <a:r>
              <a:rPr lang="zh-CN" altLang="en-US" sz="2000" b="1" dirty="0"/>
              <a:t>模块进行仿真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7452320" y="3986772"/>
            <a:ext cx="1656184" cy="612648"/>
          </a:xfrm>
          <a:prstGeom prst="borderCallout1">
            <a:avLst>
              <a:gd name="adj1" fmla="val 51773"/>
              <a:gd name="adj2" fmla="val -572"/>
              <a:gd name="adj3" fmla="val -290608"/>
              <a:gd name="adj4" fmla="val -2213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B050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输入新代码</a:t>
            </a:r>
            <a:endParaRPr lang="zh-CN" altLang="en-US" sz="2000" b="1" dirty="0">
              <a:solidFill>
                <a:srgbClr val="00B050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</p:txBody>
      </p:sp>
      <p:cxnSp>
        <p:nvCxnSpPr>
          <p:cNvPr id="11" name="直接连接符 10"/>
          <p:cNvCxnSpPr>
            <a:stCxn id="9" idx="2"/>
          </p:cNvCxnSpPr>
          <p:nvPr/>
        </p:nvCxnSpPr>
        <p:spPr>
          <a:xfrm flipH="1">
            <a:off x="6971856" y="4293096"/>
            <a:ext cx="480464" cy="1573635"/>
          </a:xfrm>
          <a:prstGeom prst="lin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>
            <a:endCxn id="7" idx="0"/>
          </p:cNvCxnSpPr>
          <p:nvPr/>
        </p:nvCxnSpPr>
        <p:spPr>
          <a:xfrm flipH="1">
            <a:off x="4190256" y="1952836"/>
            <a:ext cx="966878" cy="2142528"/>
          </a:xfrm>
          <a:prstGeom prst="lin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文本框 17"/>
          <p:cNvSpPr txBox="1"/>
          <p:nvPr/>
        </p:nvSpPr>
        <p:spPr>
          <a:xfrm>
            <a:off x="7000746" y="5328359"/>
            <a:ext cx="2087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代码不能简单拷贝，否则很可能会出错！！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" y="2729973"/>
            <a:ext cx="7328988" cy="408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</a:t>
            </a:r>
            <a:r>
              <a:rPr lang="zh-CN" altLang="en-US" sz="2800" dirty="0"/>
              <a:t>选择</a:t>
            </a:r>
            <a:r>
              <a:rPr lang="en-US" altLang="zh-CN" sz="2800" dirty="0">
                <a:solidFill>
                  <a:srgbClr val="0000FF"/>
                </a:solidFill>
              </a:rPr>
              <a:t>Simulation</a:t>
            </a:r>
            <a:r>
              <a:rPr lang="zh-CN" altLang="en-US" sz="2800" dirty="0"/>
              <a:t>视图，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Hierarchy</a:t>
            </a:r>
            <a:r>
              <a:rPr lang="zh-CN" altLang="en-US" sz="2800" dirty="0"/>
              <a:t>窗口中选择</a:t>
            </a:r>
            <a:r>
              <a:rPr lang="en-US" altLang="zh-CN" sz="2800" dirty="0" err="1">
                <a:solidFill>
                  <a:srgbClr val="0000FF"/>
                </a:solidFill>
              </a:rPr>
              <a:t>LampCtrl_LampCtrl_sch_tb</a:t>
            </a:r>
            <a:r>
              <a:rPr lang="zh-CN" altLang="en-US" sz="2800" dirty="0"/>
              <a:t>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Process</a:t>
            </a:r>
            <a:r>
              <a:rPr lang="zh-CN" altLang="en-US" sz="2800" dirty="0"/>
              <a:t>窗口中选择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Simulate </a:t>
            </a:r>
            <a:r>
              <a:rPr lang="en-US" altLang="zh-CN" sz="2800" dirty="0">
                <a:solidFill>
                  <a:srgbClr val="0000FF"/>
                </a:solidFill>
              </a:rPr>
              <a:t>Behavioral</a:t>
            </a:r>
            <a:r>
              <a:rPr lang="en-US" altLang="zh-CN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Model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83605" y="2924943"/>
            <a:ext cx="7736633" cy="3517852"/>
            <a:chOff x="783605" y="2924943"/>
            <a:chExt cx="7736633" cy="35178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05" y="2924943"/>
              <a:ext cx="7736633" cy="252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1979712" y="3140968"/>
              <a:ext cx="576064" cy="360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3335908" y="5866731"/>
              <a:ext cx="3443800" cy="576064"/>
            </a:xfrm>
            <a:prstGeom prst="borderCallout1">
              <a:avLst>
                <a:gd name="adj1" fmla="val 2877"/>
                <a:gd name="adj2" fmla="val -898"/>
                <a:gd name="adj3" fmla="val -417434"/>
                <a:gd name="adj4" fmla="val -2846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调节缩放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按钮放大缩小波形图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1" name="线形标注 1 10"/>
            <p:cNvSpPr/>
            <p:nvPr/>
          </p:nvSpPr>
          <p:spPr>
            <a:xfrm>
              <a:off x="4283968" y="5152853"/>
              <a:ext cx="3443800" cy="576064"/>
            </a:xfrm>
            <a:prstGeom prst="borderCallout1">
              <a:avLst>
                <a:gd name="adj1" fmla="val 2877"/>
                <a:gd name="adj2" fmla="val -898"/>
                <a:gd name="adj3" fmla="val -301249"/>
                <a:gd name="adj4" fmla="val -44885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/>
                  </a:solidFill>
                </a:rPr>
                <a:t>点此按钮</a:t>
              </a:r>
              <a:r>
                <a:rPr lang="zh-CN" altLang="en-US" dirty="0">
                  <a:solidFill>
                    <a:schemeClr val="tx1"/>
                  </a:solidFill>
                </a:rPr>
                <a:t>可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出现</a:t>
              </a:r>
              <a:r>
                <a:rPr lang="zh-CN" altLang="en-US" dirty="0">
                  <a:solidFill>
                    <a:schemeClr val="tx1"/>
                  </a:solidFill>
                </a:rPr>
                <a:t>完整波形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3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另一种仿真激励输入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S2;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S3;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Output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wire F;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Bidirs</a:t>
            </a: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Instantiate the UUT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UUT (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.S1(S1),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.S2(S2),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.S3(S3),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.F(F)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04048" y="1916832"/>
            <a:ext cx="4032448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Initialize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  `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ifdef</a:t>
            </a: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auto_init</a:t>
            </a: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integer i;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initial 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for(i=0;i&lt;=8;i=i+1)begin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	{S3,S2,S1} &lt;= i;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	#50;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//  `</a:t>
            </a: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endif</a:t>
            </a: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30408"/>
            <a:ext cx="8589501" cy="224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2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412776"/>
            <a:ext cx="7349317" cy="51125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4830" y="1340768"/>
            <a:ext cx="197361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lvl="0" indent="-342900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2800"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>
                <a:latin typeface="黑体" pitchFamily="49" charset="-122"/>
                <a:ea typeface="黑体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>
                <a:latin typeface="黑体" pitchFamily="49" charset="-122"/>
                <a:ea typeface="黑体" pitchFamily="49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CN" altLang="en-US" dirty="0"/>
              <a:t>最终电路</a:t>
            </a:r>
          </a:p>
        </p:txBody>
      </p:sp>
    </p:spTree>
    <p:extLst>
      <p:ext uri="{BB962C8B-B14F-4D97-AF65-F5344CB8AC3E}">
        <p14:creationId xmlns:p14="http://schemas.microsoft.com/office/powerpoint/2010/main" val="14826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5636" y="6053027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上图是绘制总线过程的动画，请用放映模式观看！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289"/>
            <a:ext cx="9144000" cy="48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/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</a:p>
        </p:txBody>
      </p:sp>
    </p:spTree>
    <p:extLst>
      <p:ext uri="{BB962C8B-B14F-4D97-AF65-F5344CB8AC3E}">
        <p14:creationId xmlns:p14="http://schemas.microsoft.com/office/powerpoint/2010/main" val="9771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、在新建源文件向导中选择源类型为：</a:t>
            </a:r>
            <a:r>
              <a:rPr lang="en-US" altLang="zh-CN" sz="2000" dirty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/>
              <a:t>，输入文件名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/>
              <a:t>编辑窗口，输入以下代码：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3717032"/>
            <a:ext cx="6480720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"S1" LOC = AA10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"S2" LOC = AB10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"S3" LOC = AA13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"F" LOC = AF24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"LED[0]" LOC = W23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"LED[1]" LOC = AB26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"LED[2]" LOC = Y25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"LED[3]" LOC = AA23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"LED[4]" LOC = Y23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"LED[5]" LOC = Y22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b="0" dirty="0">
                <a:solidFill>
                  <a:schemeClr val="tx1"/>
                </a:solidFill>
              </a:rPr>
              <a:t>NET "LED[6]" LOC = AE21 | IOSTANDARD = LVCMOS33;</a:t>
            </a:r>
          </a:p>
        </p:txBody>
      </p:sp>
      <p:pic>
        <p:nvPicPr>
          <p:cNvPr id="6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7032"/>
            <a:ext cx="3347635" cy="240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12160" y="4221088"/>
            <a:ext cx="792088" cy="106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1897360" y="3793162"/>
            <a:ext cx="5626968" cy="2660174"/>
            <a:chOff x="1897360" y="3793162"/>
            <a:chExt cx="5626968" cy="2660174"/>
          </a:xfrm>
        </p:grpSpPr>
        <p:sp>
          <p:nvSpPr>
            <p:cNvPr id="7" name="矩形 6"/>
            <p:cNvSpPr/>
            <p:nvPr/>
          </p:nvSpPr>
          <p:spPr>
            <a:xfrm>
              <a:off x="1979712" y="3793162"/>
              <a:ext cx="576064" cy="715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 flipV="1">
              <a:off x="2555776" y="3793162"/>
              <a:ext cx="4968552" cy="20841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897360" y="4562226"/>
              <a:ext cx="1018456" cy="1891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915816" y="4900336"/>
              <a:ext cx="3384377" cy="1553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74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4330824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/>
              <a:t>设计</a:t>
            </a:r>
            <a:r>
              <a:rPr lang="zh-CN" altLang="en-US" sz="2400" dirty="0" smtClean="0"/>
              <a:t>实现</a:t>
            </a:r>
            <a:endParaRPr lang="en-US" altLang="zh-CN" sz="24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/>
              <a:t>在</a:t>
            </a:r>
            <a:r>
              <a:rPr lang="en-US" altLang="zh-CN" sz="1800" dirty="0" err="1" smtClean="0"/>
              <a:t>Degign</a:t>
            </a:r>
            <a:r>
              <a:rPr lang="zh-CN" altLang="en-US" sz="1800" dirty="0" smtClean="0"/>
              <a:t>窗口</a:t>
            </a:r>
            <a:r>
              <a:rPr lang="zh-CN" altLang="en-US" sz="1800" dirty="0"/>
              <a:t>中</a:t>
            </a:r>
            <a:r>
              <a:rPr lang="zh-CN" altLang="en-US" sz="1800" dirty="0" smtClean="0"/>
              <a:t>选择</a:t>
            </a:r>
            <a:r>
              <a:rPr lang="en-US" altLang="zh-CN" sz="1800" dirty="0" smtClean="0">
                <a:solidFill>
                  <a:srgbClr val="0000FF"/>
                </a:solidFill>
              </a:rPr>
              <a:t>Implementation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选中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LampCtrl</a:t>
            </a:r>
            <a:r>
              <a:rPr lang="zh-CN" altLang="en-US" sz="1800" dirty="0" smtClean="0"/>
              <a:t>顶层模块；</a:t>
            </a:r>
            <a:r>
              <a:rPr lang="zh-CN" altLang="en-US" sz="1800" dirty="0"/>
              <a:t>在</a:t>
            </a:r>
            <a:r>
              <a:rPr lang="en-US" altLang="zh-CN" sz="1800" dirty="0"/>
              <a:t>Processes</a:t>
            </a:r>
            <a:r>
              <a:rPr lang="zh-CN" altLang="en-US" sz="1800" dirty="0"/>
              <a:t>窗口</a:t>
            </a:r>
            <a:r>
              <a:rPr lang="zh-CN" altLang="en-US" sz="1800" dirty="0" smtClean="0"/>
              <a:t>下右键点击</a:t>
            </a:r>
            <a:r>
              <a:rPr lang="en-US" altLang="zh-CN" sz="18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</a:rPr>
              <a:t>Generate Programming File</a:t>
            </a:r>
            <a:r>
              <a:rPr lang="zh-CN" altLang="en-US" sz="1800" dirty="0" smtClean="0"/>
              <a:t>，选择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</a:rPr>
              <a:t>Run</a:t>
            </a:r>
            <a:r>
              <a:rPr lang="zh-CN" altLang="en-US" sz="1800" dirty="0" smtClean="0"/>
              <a:t>，进行</a:t>
            </a:r>
            <a:r>
              <a:rPr lang="zh-CN" altLang="en-US" sz="1800" dirty="0"/>
              <a:t>物理转换、平面布图、映射、物理布线等</a:t>
            </a:r>
            <a:r>
              <a:rPr lang="en-US" altLang="zh-CN" sz="1800" dirty="0" smtClean="0"/>
              <a:t>FPGA</a:t>
            </a:r>
            <a:r>
              <a:rPr lang="zh-CN" altLang="en-US" sz="1800" dirty="0" smtClean="0"/>
              <a:t>综合操作，实现目标文件</a:t>
            </a:r>
            <a:r>
              <a:rPr lang="zh-CN" altLang="en-US" sz="1800" dirty="0"/>
              <a:t>生成</a:t>
            </a:r>
            <a:r>
              <a:rPr lang="zh-CN" altLang="en-US" sz="1800" dirty="0" smtClean="0"/>
              <a:t>。生成的目标文件为</a:t>
            </a:r>
            <a:r>
              <a:rPr lang="en-US" altLang="zh-CN" sz="1800" dirty="0" err="1" smtClean="0"/>
              <a:t>lampctrl.bit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/>
              <a:t>如果需要重新进行综合操作，可以选择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</a:rPr>
              <a:t>Rerun All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278529"/>
            <a:ext cx="3456384" cy="5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3826768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 smtClean="0"/>
              <a:t>检查</a:t>
            </a:r>
            <a:r>
              <a:rPr lang="zh-CN" altLang="en-US" sz="2400" dirty="0"/>
              <a:t>约束结果</a:t>
            </a:r>
            <a:endParaRPr lang="en-US" altLang="zh-CN" sz="24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/>
              <a:t>最后在</a:t>
            </a:r>
            <a:r>
              <a:rPr lang="en-US" altLang="zh-CN" sz="1800" dirty="0" smtClean="0"/>
              <a:t>Design Summary</a:t>
            </a:r>
            <a:r>
              <a:rPr lang="zh-CN" altLang="en-US" sz="1800" dirty="0" smtClean="0"/>
              <a:t>设计</a:t>
            </a:r>
            <a:r>
              <a:rPr lang="zh-CN" altLang="en-US" sz="1800" dirty="0"/>
              <a:t>摘要文档中有如下结果：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6120680" cy="360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2267744" y="3311021"/>
            <a:ext cx="1296144" cy="237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995936" y="3068960"/>
            <a:ext cx="3240360" cy="2160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907704" y="5949280"/>
            <a:ext cx="25202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5320934" y="2042556"/>
            <a:ext cx="1742492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116"/>
              <a:gd name="adj6" fmla="val -347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单击这里排序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en-US" altLang="zh-CN" sz="2800" dirty="0"/>
              <a:t>Verilog HDL</a:t>
            </a:r>
            <a:r>
              <a:rPr lang="zh-CN" altLang="en-US" sz="2800" dirty="0"/>
              <a:t>语言并能用其建立基本的逻辑部件，在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平台进行输入、编辑、调试、行为与仿真与综合后功能仿真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熟悉掌握</a:t>
            </a:r>
            <a:r>
              <a:rPr lang="en-US" altLang="zh-CN" sz="2800" dirty="0"/>
              <a:t>SWORD</a:t>
            </a:r>
            <a:r>
              <a:rPr lang="zh-CN" altLang="en-US" sz="2800" dirty="0"/>
              <a:t> </a:t>
            </a:r>
            <a:r>
              <a:rPr lang="en-US" altLang="zh-CN" sz="2800" dirty="0"/>
              <a:t>FPGA</a:t>
            </a:r>
            <a:r>
              <a:rPr lang="zh-CN" altLang="en-US" sz="2800" dirty="0"/>
              <a:t>开发平台，同时在</a:t>
            </a:r>
            <a:r>
              <a:rPr lang="en-US" altLang="zh-CN" sz="2800" dirty="0"/>
              <a:t>ISE</a:t>
            </a:r>
            <a:r>
              <a:rPr lang="zh-CN" altLang="en-US" sz="2800" dirty="0"/>
              <a:t>平台上进行时序约束、引脚约束及映射布线后时序仿真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运用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具将设计验证后的代码下载到实验板上，并在实验板上验证</a:t>
            </a:r>
          </a:p>
        </p:txBody>
      </p:sp>
    </p:spTree>
    <p:extLst>
      <p:ext uri="{BB962C8B-B14F-4D97-AF65-F5344CB8AC3E}">
        <p14:creationId xmlns:p14="http://schemas.microsoft.com/office/powerpoint/2010/main" val="9116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29389"/>
          </a:xfrm>
        </p:spPr>
        <p:txBody>
          <a:bodyPr>
            <a:normAutofit fontScale="925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窗口中选择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窗口中，用鼠标点开</a:t>
            </a:r>
            <a:r>
              <a:rPr lang="en-US" altLang="zh-CN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" y="392959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828114"/>
            <a:ext cx="6048672" cy="29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弹出下载编辑窗口</a:t>
            </a:r>
            <a:endParaRPr lang="en-US" altLang="zh-CN" sz="2400" dirty="0">
              <a:solidFill>
                <a:srgbClr val="00000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</a:t>
            </a:r>
            <a:r>
              <a:rPr lang="zh-CN" altLang="en-US" sz="2400" dirty="0" smtClean="0"/>
              <a:t>右键菜单里选择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、接下来出现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Assign Configuration Files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对话框。这时从文件列表中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lampctrl.bit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文件，将会为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JTAG chain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上的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xc7k160t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设备指定配置文件 ；在弹出的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Attach SPI or PRI PROM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对话框弹出，点击 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按钮；在弹出的“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Device Programming Property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对话框，选择 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OK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按钮即可。</a:t>
            </a: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、右键点击 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xc7k160t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设备图标，选择菜单项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后即可对硬件设备进行下载编程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、下载后，验证是否满足设计要求</a:t>
            </a:r>
          </a:p>
          <a:p>
            <a:pPr marL="0" indent="0">
              <a:spcBef>
                <a:spcPts val="90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5400600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建立楼道控制的工程：</a:t>
            </a:r>
            <a:r>
              <a:rPr lang="en-US" altLang="zh-CN" sz="3000" dirty="0" err="1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、依次点击菜单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、在对话框中设置如下：</a:t>
            </a:r>
            <a:endParaRPr lang="en-US" altLang="zh-CN" sz="2400" dirty="0"/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Project Name: 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LampCtrl_HDL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Top-Level Source Type: 	</a:t>
            </a:r>
            <a:r>
              <a:rPr lang="en-US" altLang="zh-CN" sz="2000" dirty="0">
                <a:solidFill>
                  <a:srgbClr val="0000FF"/>
                </a:solidFill>
              </a:rPr>
              <a:t>HDL</a:t>
            </a: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、确认后，一直点击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</a:t>
            </a:r>
          </a:p>
        </p:txBody>
      </p:sp>
    </p:spTree>
    <p:extLst>
      <p:ext uri="{BB962C8B-B14F-4D97-AF65-F5344CB8AC3E}">
        <p14:creationId xmlns:p14="http://schemas.microsoft.com/office/powerpoint/2010/main" val="5655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Verilog </a:t>
            </a:r>
            <a:r>
              <a:rPr lang="zh-CN" altLang="en-US" sz="2800" dirty="0"/>
              <a:t>输入源文件 </a:t>
            </a:r>
            <a:r>
              <a:rPr lang="en-US" altLang="zh-CN" sz="2800" dirty="0" err="1"/>
              <a:t>LampCtrl.v</a:t>
            </a:r>
            <a:endParaRPr lang="en-US" altLang="zh-CN" sz="2800" dirty="0"/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/>
              <a:t>1</a:t>
            </a:r>
            <a:r>
              <a:rPr lang="zh-CN" altLang="en-US" sz="2200" dirty="0"/>
              <a:t>、在</a:t>
            </a:r>
            <a:r>
              <a:rPr lang="en-US" altLang="zh-CN" sz="2200" dirty="0"/>
              <a:t>Sources </a:t>
            </a:r>
            <a:r>
              <a:rPr lang="zh-CN" altLang="en-US" sz="2200" dirty="0"/>
              <a:t>窗口空白处的右键菜单中选择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/>
              <a:t>2</a:t>
            </a:r>
            <a:r>
              <a:rPr lang="zh-CN" altLang="en-US" sz="2200" dirty="0"/>
              <a:t>、在新建源文件向导中选择源类型为</a:t>
            </a:r>
            <a:r>
              <a:rPr lang="en-US" altLang="zh-CN" sz="2200" dirty="0"/>
              <a:t>V</a:t>
            </a:r>
            <a:r>
              <a:rPr lang="en-US" altLang="zh-CN" sz="2200" dirty="0">
                <a:solidFill>
                  <a:srgbClr val="0000FF"/>
                </a:solidFill>
              </a:rPr>
              <a:t>erilog Module</a:t>
            </a:r>
            <a:r>
              <a:rPr lang="zh-CN" altLang="en-US" sz="2200" dirty="0"/>
              <a:t>，输入文件名</a:t>
            </a:r>
            <a:r>
              <a:rPr lang="en-US" altLang="zh-CN" sz="2200" dirty="0" err="1"/>
              <a:t>L</a:t>
            </a:r>
            <a:r>
              <a:rPr lang="en-US" altLang="zh-CN" sz="2200" dirty="0" err="1">
                <a:solidFill>
                  <a:srgbClr val="0000FF"/>
                </a:solidFill>
              </a:rPr>
              <a:t>ampCtrl</a:t>
            </a:r>
            <a:r>
              <a:rPr lang="zh-CN" altLang="en-US" sz="2200" dirty="0"/>
              <a:t>，勾选</a:t>
            </a:r>
            <a:r>
              <a:rPr lang="en-US" altLang="zh-CN" sz="2200" dirty="0">
                <a:solidFill>
                  <a:srgbClr val="0000FF"/>
                </a:solidFill>
              </a:rPr>
              <a:t>Add to Project</a:t>
            </a: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/>
              <a:t>3</a:t>
            </a:r>
            <a:r>
              <a:rPr lang="zh-CN" altLang="en-US" sz="2200" dirty="0"/>
              <a:t>、连续点击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，</a:t>
            </a:r>
            <a:r>
              <a:rPr lang="zh-CN" altLang="en-US" sz="2200" dirty="0"/>
              <a:t>直到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65" y="3645024"/>
            <a:ext cx="4623991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2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输入楼道灯控逻辑电路</a:t>
            </a:r>
            <a:r>
              <a:rPr lang="en-US" altLang="zh-CN" sz="2800" dirty="0"/>
              <a:t>Verilog HDL</a:t>
            </a:r>
            <a:r>
              <a:rPr lang="zh-CN" altLang="en-US" sz="2800" dirty="0" smtClean="0"/>
              <a:t>代码（</a:t>
            </a:r>
            <a:r>
              <a:rPr lang="en-US" altLang="zh-CN" sz="2800" dirty="0" smtClean="0"/>
              <a:t>PPT 11</a:t>
            </a:r>
            <a:r>
              <a:rPr lang="zh-CN" altLang="en-US" sz="2800" dirty="0" smtClean="0"/>
              <a:t>页）</a:t>
            </a:r>
            <a:endParaRPr lang="en-US" altLang="zh-CN" sz="28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、在源代码编辑器，输入代码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、检查输入代码的语法规则，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并排除输入错误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、延时</a:t>
            </a:r>
            <a:r>
              <a:rPr lang="zh-CN" altLang="en-US" sz="2400" dirty="0" smtClean="0"/>
              <a:t>时间修改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zh-CN" altLang="en-US" sz="2400" dirty="0" smtClean="0"/>
              <a:t>仿真时：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parameter C_NUM = 8;</a:t>
            </a:r>
            <a:endParaRPr lang="en-US" altLang="zh-CN" sz="2000" dirty="0" smtClean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parameter 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C_MAX = 8'hFF;</a:t>
            </a:r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zh-CN" altLang="en-US" sz="2400" dirty="0" smtClean="0"/>
              <a:t>下载运行时：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parameter C_NUM = 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28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  <a:endParaRPr lang="en-US" altLang="zh-CN" sz="2000" dirty="0" smtClean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parameter 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C_MAX = </a:t>
            </a:r>
            <a:r>
              <a:rPr lang="en-US" altLang="zh-CN" sz="2000" dirty="0" smtClean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28'hFFFFFFF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zh-CN" altLang="en-US" sz="2400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78" y="1916832"/>
            <a:ext cx="2958991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96310"/>
              </p:ext>
            </p:extLst>
          </p:nvPr>
        </p:nvGraphicFramePr>
        <p:xfrm>
          <a:off x="1006990" y="5416247"/>
          <a:ext cx="4279598" cy="90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公式" r:id="rId5" imgW="1930320" imgH="406080" progId="Equation.3">
                  <p:embed/>
                </p:oleObj>
              </mc:Choice>
              <mc:Fallback>
                <p:oleObj name="公式" r:id="rId5" imgW="1930320" imgH="406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990" y="5416247"/>
                        <a:ext cx="4279598" cy="900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531142"/>
              </p:ext>
            </p:extLst>
          </p:nvPr>
        </p:nvGraphicFramePr>
        <p:xfrm>
          <a:off x="909100" y="4149080"/>
          <a:ext cx="47863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公式" r:id="rId7" imgW="2158920" imgH="228600" progId="Equation.3">
                  <p:embed/>
                </p:oleObj>
              </mc:Choice>
              <mc:Fallback>
                <p:oleObj name="公式" r:id="rId7" imgW="215892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100" y="4149080"/>
                        <a:ext cx="47863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12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楼道控制电路代码的综合</a:t>
            </a:r>
            <a:endParaRPr lang="en-US" altLang="zh-CN" sz="28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</a:t>
            </a:r>
            <a:r>
              <a:rPr lang="zh-CN" altLang="en-US" sz="2000" dirty="0"/>
              <a:t>窗口选中文件</a:t>
            </a:r>
            <a:r>
              <a:rPr lang="en-US" altLang="zh-CN" sz="2000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LampCtrl.v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窗口运行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Synthesis XST</a:t>
            </a:r>
            <a:r>
              <a:rPr lang="en-US" altLang="zh-CN" sz="2000" dirty="0"/>
              <a:t> → 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 RTL Schematic</a:t>
            </a:r>
            <a:endParaRPr lang="en-US" altLang="zh-CN" sz="20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 smtClean="0"/>
              <a:t>、观察综合</a:t>
            </a:r>
            <a:r>
              <a:rPr lang="zh-CN" altLang="en-US" sz="2000" dirty="0"/>
              <a:t>的电路</a:t>
            </a:r>
            <a:r>
              <a:rPr lang="zh-CN" altLang="en-US" sz="2000" dirty="0" smtClean="0"/>
              <a:t>结构，尝试理解是否</a:t>
            </a:r>
            <a:r>
              <a:rPr lang="zh-CN" altLang="en-US" sz="2000" dirty="0"/>
              <a:t>与设计目标</a:t>
            </a:r>
            <a:r>
              <a:rPr lang="zh-CN" altLang="en-US" sz="2000" dirty="0" smtClean="0"/>
              <a:t>一致。在某个模块上右键点击，在菜单里选择</a:t>
            </a:r>
            <a:r>
              <a:rPr lang="en-US" altLang="zh-CN" sz="2000" dirty="0" smtClean="0"/>
              <a:t>Open Source of Selected Instance</a:t>
            </a:r>
            <a:r>
              <a:rPr lang="zh-CN" altLang="en-US" sz="2000" dirty="0" smtClean="0"/>
              <a:t>，可以定位到该模块对应的</a:t>
            </a:r>
            <a:r>
              <a:rPr lang="en-US" altLang="zh-CN" sz="2000" dirty="0" smtClean="0"/>
              <a:t>Verilog</a:t>
            </a:r>
            <a:r>
              <a:rPr lang="zh-CN" altLang="en-US" sz="2000" dirty="0" smtClean="0"/>
              <a:t>代码。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65798"/>
            <a:ext cx="4187908" cy="226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8" y="3994263"/>
            <a:ext cx="2704256" cy="2005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33" y="4251089"/>
            <a:ext cx="1270254" cy="14401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06784" y="4737927"/>
            <a:ext cx="25202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2 8"/>
          <p:cNvSpPr/>
          <p:nvPr/>
        </p:nvSpPr>
        <p:spPr>
          <a:xfrm>
            <a:off x="3157149" y="5866731"/>
            <a:ext cx="1272043" cy="612648"/>
          </a:xfrm>
          <a:prstGeom prst="borderCallout2">
            <a:avLst>
              <a:gd name="adj1" fmla="val -18179"/>
              <a:gd name="adj2" fmla="val 44144"/>
              <a:gd name="adj3" fmla="val -35104"/>
              <a:gd name="adj4" fmla="val 38574"/>
              <a:gd name="adj5" fmla="val -110611"/>
              <a:gd name="adj6" fmla="val 3658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鼠标双击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建立基准测试波形文件：</a:t>
            </a:r>
            <a:r>
              <a:rPr lang="en-US" altLang="zh-CN" sz="3000" dirty="0" err="1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、在新建源文件向导中选择源类型为：</a:t>
            </a:r>
            <a:r>
              <a:rPr lang="en-US" altLang="zh-CN" sz="2000" dirty="0">
                <a:solidFill>
                  <a:srgbClr val="0000FF"/>
                </a:solidFill>
              </a:rPr>
              <a:t>Verilog Test Fixture</a:t>
            </a:r>
            <a:r>
              <a:rPr lang="zh-CN" altLang="en-US" sz="2000" dirty="0"/>
              <a:t>，输入文件名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LampCtrl_sim</a:t>
            </a:r>
            <a:r>
              <a:rPr lang="zh-CN" altLang="en-US" sz="2000" dirty="0"/>
              <a:t>，并勾选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/>
              <a:t>进入</a:t>
            </a:r>
            <a:r>
              <a:rPr lang="en-US" altLang="zh-CN" sz="2000" dirty="0" err="1">
                <a:solidFill>
                  <a:srgbClr val="0000FF"/>
                </a:solidFill>
              </a:rPr>
              <a:t>LampCtrl_sim.v</a:t>
            </a:r>
            <a:r>
              <a:rPr lang="zh-CN" altLang="en-US" sz="2000" dirty="0"/>
              <a:t>编辑窗口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434161" cy="299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仿真激励输入波形</a:t>
            </a:r>
            <a:endParaRPr lang="en-US" altLang="zh-CN" sz="2800" dirty="0"/>
          </a:p>
          <a:p>
            <a:pPr marL="365760" lvl="1" indent="0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000" dirty="0"/>
              <a:t>为便于仿真，</a:t>
            </a:r>
            <a:r>
              <a:rPr lang="en-US" altLang="zh-CN" sz="2000" dirty="0" err="1"/>
              <a:t>LampCtrl.v</a:t>
            </a:r>
            <a:r>
              <a:rPr lang="zh-CN" altLang="en-US" sz="2000" dirty="0"/>
              <a:t>代码</a:t>
            </a:r>
            <a:r>
              <a:rPr lang="zh-CN" altLang="en-US" sz="2000" dirty="0" smtClean="0"/>
              <a:t>中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parameter C_MAX = 8'hFF</a:t>
            </a:r>
            <a:endParaRPr lang="en-US" altLang="zh-CN" sz="2000" dirty="0"/>
          </a:p>
          <a:p>
            <a:endParaRPr lang="zh-CN" altLang="en-US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95536" y="2420888"/>
            <a:ext cx="4608512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module 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LampCtrl_sim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S2;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S3;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 Outputs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wire F;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// Instantiate the Unit Under Test (UUT)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LampCtrl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uut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(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.S1(S1),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.S2(S2),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.S3(S3), 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.F(F)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);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076056" y="2420888"/>
            <a:ext cx="3960440" cy="44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initial 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// Initialize Inputs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S1 = 0;S2 = 0;S3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itchFamily="49" charset="0"/>
              <a:ea typeface="新宋体" pitchFamily="49" charset="-122"/>
              <a:cs typeface="Courier New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#600 S1 = 1;	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#20 S1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#6000 S2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#20 S2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#6000 S3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#20 S3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always begin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#10 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= 0;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	#10 </a:t>
            </a: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 = 1;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	end	</a:t>
            </a: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 err="1">
                <a:solidFill>
                  <a:schemeClr val="tx1"/>
                </a:solidFill>
                <a:latin typeface="Courier New" pitchFamily="49" charset="0"/>
                <a:ea typeface="新宋体" pitchFamily="49" charset="-122"/>
                <a:cs typeface="Courier New" pitchFamily="49" charset="0"/>
              </a:rPr>
              <a:t>endmodule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1" y="3140968"/>
            <a:ext cx="8048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7800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5" y="1177330"/>
            <a:ext cx="831373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线形标注 1 1"/>
          <p:cNvSpPr/>
          <p:nvPr/>
        </p:nvSpPr>
        <p:spPr>
          <a:xfrm>
            <a:off x="5580112" y="1678324"/>
            <a:ext cx="1728192" cy="720080"/>
          </a:xfrm>
          <a:prstGeom prst="borderCallout1">
            <a:avLst>
              <a:gd name="adj1" fmla="val 18750"/>
              <a:gd name="adj2" fmla="val -8333"/>
              <a:gd name="adj3" fmla="val -43790"/>
              <a:gd name="adj4" fmla="val -3935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、把仿真时长改成</a:t>
            </a:r>
            <a:r>
              <a:rPr lang="en-US" altLang="zh-CN" dirty="0">
                <a:solidFill>
                  <a:schemeClr val="tx1"/>
                </a:solidFill>
              </a:rPr>
              <a:t>21μs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3589647" y="1788840"/>
            <a:ext cx="1728192" cy="720080"/>
          </a:xfrm>
          <a:prstGeom prst="borderCallout1">
            <a:avLst>
              <a:gd name="adj1" fmla="val -786"/>
              <a:gd name="adj2" fmla="val 44578"/>
              <a:gd name="adj3" fmla="val -48674"/>
              <a:gd name="adj4" fmla="val 410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、按此按钮，仿真到</a:t>
            </a:r>
            <a:r>
              <a:rPr lang="en-US" altLang="zh-CN" dirty="0">
                <a:solidFill>
                  <a:schemeClr val="tx1"/>
                </a:solidFill>
              </a:rPr>
              <a:t>21μs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1115616" y="1788840"/>
            <a:ext cx="2088232" cy="720080"/>
          </a:xfrm>
          <a:prstGeom prst="borderCallout1">
            <a:avLst>
              <a:gd name="adj1" fmla="val -786"/>
              <a:gd name="adj2" fmla="val 44578"/>
              <a:gd name="adj3" fmla="val -56000"/>
              <a:gd name="adj4" fmla="val 3805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、按此按钮，</a:t>
            </a:r>
            <a:r>
              <a:rPr lang="en-US" altLang="zh-CN" dirty="0">
                <a:solidFill>
                  <a:schemeClr val="tx1"/>
                </a:solidFill>
              </a:rPr>
              <a:t>zoom</a:t>
            </a:r>
            <a:r>
              <a:rPr lang="zh-CN" altLang="en-US" dirty="0">
                <a:solidFill>
                  <a:schemeClr val="tx1"/>
                </a:solidFill>
              </a:rPr>
              <a:t>显示完整波形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602274" y="3120430"/>
            <a:ext cx="1557458" cy="720080"/>
          </a:xfrm>
          <a:prstGeom prst="borderCallout1">
            <a:avLst>
              <a:gd name="adj1" fmla="val -5670"/>
              <a:gd name="adj2" fmla="val -1736"/>
              <a:gd name="adj3" fmla="val -244037"/>
              <a:gd name="adj4" fmla="val 4821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、按此按钮，放大波形</a:t>
            </a:r>
          </a:p>
        </p:txBody>
      </p:sp>
    </p:spTree>
    <p:extLst>
      <p:ext uri="{BB962C8B-B14F-4D97-AF65-F5344CB8AC3E}">
        <p14:creationId xmlns:p14="http://schemas.microsoft.com/office/powerpoint/2010/main" val="30158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实验设备与材料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实验设备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装有</a:t>
            </a:r>
            <a:r>
              <a:rPr lang="en-US" altLang="zh-CN" dirty="0"/>
              <a:t>ISE 14.7</a:t>
            </a:r>
            <a:r>
              <a:rPr lang="zh-CN" altLang="en-US" dirty="0"/>
              <a:t>的计算机</a:t>
            </a:r>
            <a:r>
              <a:rPr lang="en-US" altLang="zh-CN" dirty="0"/>
              <a:t>		1</a:t>
            </a:r>
            <a:r>
              <a:rPr lang="zh-CN" altLang="en-US" dirty="0"/>
              <a:t>台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SWORD</a:t>
            </a:r>
            <a:r>
              <a:rPr lang="zh-CN" altLang="en-US" dirty="0"/>
              <a:t>开发板</a:t>
            </a:r>
            <a:r>
              <a:rPr lang="en-US" altLang="zh-CN" dirty="0"/>
              <a:t>				1</a:t>
            </a:r>
            <a:r>
              <a:rPr lang="zh-CN" altLang="en-US" dirty="0"/>
              <a:t>套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下载地址：</a:t>
            </a:r>
            <a:r>
              <a:rPr lang="zh-CN" altLang="en-US" dirty="0">
                <a:hlinkClick r:id="rId2"/>
              </a:rPr>
              <a:t>ftp://</a:t>
            </a:r>
            <a:r>
              <a:rPr lang="en-US" altLang="zh-CN" dirty="0" err="1">
                <a:hlinkClick r:id="rId2"/>
              </a:rPr>
              <a:t>stu:stu</a:t>
            </a:r>
            <a:r>
              <a:rPr lang="en-US" altLang="zh-CN" dirty="0">
                <a:hlinkClick r:id="rId2"/>
              </a:rPr>
              <a:t>@</a:t>
            </a:r>
            <a:r>
              <a:rPr lang="zh-CN" altLang="en-US" dirty="0">
                <a:hlinkClick r:id="rId2"/>
              </a:rPr>
              <a:t>10.78.18.201/</a:t>
            </a:r>
            <a:r>
              <a:rPr lang="en-US" altLang="zh-CN" dirty="0">
                <a:hlinkClick r:id="rId2"/>
              </a:rPr>
              <a:t>ise147</a:t>
            </a:r>
            <a:r>
              <a:rPr lang="en-US" altLang="zh-CN" dirty="0"/>
              <a:t> </a:t>
            </a:r>
            <a:r>
              <a:rPr lang="zh-CN" altLang="en-US" dirty="0"/>
              <a:t>或者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ym typeface="+mn-ea"/>
                <a:hlinkClick r:id="rId3"/>
              </a:rPr>
              <a:t>ftp://10.78.18.20</a:t>
            </a:r>
            <a:r>
              <a:rPr lang="en-US" altLang="zh-CN" dirty="0">
                <a:sym typeface="+mn-ea"/>
                <a:hlinkClick r:id="rId3"/>
              </a:rPr>
              <a:t>0</a:t>
            </a:r>
            <a:r>
              <a:rPr lang="zh-CN" altLang="en-US" dirty="0">
                <a:sym typeface="+mn-ea"/>
                <a:hlinkClick r:id="rId3"/>
              </a:rPr>
              <a:t>/</a:t>
            </a:r>
            <a:r>
              <a:rPr lang="en-US" altLang="zh-CN" dirty="0">
                <a:sym typeface="+mn-ea"/>
                <a:hlinkClick r:id="rId3"/>
              </a:rPr>
              <a:t>ise147ok</a:t>
            </a:r>
            <a:r>
              <a:rPr lang="en-US" altLang="zh-CN" dirty="0">
                <a:sym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765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建立用户时序约束并为模块的端口指定引脚分配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、建立引脚约束文件</a:t>
            </a:r>
            <a:r>
              <a:rPr lang="en-US" altLang="zh-CN" sz="2000" dirty="0"/>
              <a:t>k7.ucf</a:t>
            </a:r>
            <a:r>
              <a:rPr lang="zh-CN" altLang="en-US" sz="2000" dirty="0"/>
              <a:t>，输入代码如下</a:t>
            </a:r>
          </a:p>
          <a:p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348880"/>
            <a:ext cx="79026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000" dirty="0"/>
              <a:t>NET "clk" LOC = AC18 | IOSTANDARD = LVCMOS18; 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"S1" LOC = AA10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"S2" LOC = AB10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"S3" LOC = AA13 | IOSTANDARD = LVCMOS15;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"F" LOC = AF24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"LED[0]" LOC = W23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"LED[1]" LOC = AB26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"LED[2]" LOC = Y25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"LED[3]" LOC = AA23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"LED[4]" LOC = Y23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"LED[5]" LOC = Y22 | IOSTANDARD = LVCMOS33;</a:t>
            </a:r>
          </a:p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2000" dirty="0"/>
              <a:t>NET "LED[6]" LOC = AE21 | IOSTANDARD = LVCMOS33;</a:t>
            </a:r>
          </a:p>
        </p:txBody>
      </p:sp>
    </p:spTree>
    <p:extLst>
      <p:ext uri="{BB962C8B-B14F-4D97-AF65-F5344CB8AC3E}">
        <p14:creationId xmlns:p14="http://schemas.microsoft.com/office/powerpoint/2010/main" val="1089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Autofit/>
          </a:bodyPr>
          <a:lstStyle/>
          <a:p>
            <a:pPr lvl="0">
              <a:buSzPct val="95000"/>
              <a:defRPr/>
            </a:pPr>
            <a:r>
              <a:rPr lang="zh-CN" altLang="en-US" sz="2400" dirty="0"/>
              <a:t>将</a:t>
            </a:r>
            <a:r>
              <a:rPr lang="en-US" altLang="zh-CN" sz="2400" dirty="0" err="1"/>
              <a:t>LampCtrl.v</a:t>
            </a:r>
            <a:r>
              <a:rPr lang="zh-CN" altLang="en-US" sz="2400" dirty="0"/>
              <a:t>代码中计数器位数改成</a:t>
            </a:r>
            <a:r>
              <a:rPr lang="en-US" altLang="zh-CN" sz="2400" dirty="0"/>
              <a:t>28</a:t>
            </a:r>
            <a:r>
              <a:rPr lang="zh-CN" altLang="en-US" sz="2400" dirty="0" smtClean="0"/>
              <a:t>位，修改或增加以下红色部分代码：</a:t>
            </a:r>
            <a:endParaRPr lang="en-US" altLang="zh-CN" sz="2400" dirty="0"/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module 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(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	input wire 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, 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	……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	output wire [6:0] LED,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	output wire F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);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	parameter C_NUM =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28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;</a:t>
            </a:r>
          </a:p>
          <a:p>
            <a:pPr marL="0" lvl="0" indent="0">
              <a:buSzPct val="95000"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28'hFFFFFFF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+mn-lt"/>
                <a:ea typeface="+mn-ea"/>
              </a:rPr>
              <a:t>……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+mn-lt"/>
                <a:ea typeface="+mn-ea"/>
              </a:rPr>
              <a:t>assign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LED = </a:t>
            </a:r>
            <a:r>
              <a:rPr lang="en-US" altLang="zh-CN" sz="1800" dirty="0" smtClean="0">
                <a:solidFill>
                  <a:srgbClr val="FF0000"/>
                </a:solidFill>
                <a:latin typeface="+mn-lt"/>
                <a:ea typeface="+mn-ea"/>
              </a:rPr>
              <a:t>7'b0000000;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	//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</a:rPr>
              <a:t>需增加对应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+mn-ea"/>
              </a:rPr>
              <a:t>output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</a:rPr>
              <a:t>端口</a:t>
            </a:r>
            <a:endParaRPr lang="en-US" altLang="zh-CN" sz="18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3466836" y="5811779"/>
            <a:ext cx="4705563" cy="648072"/>
          </a:xfrm>
          <a:prstGeom prst="borderCallout1">
            <a:avLst>
              <a:gd name="adj1" fmla="val 18750"/>
              <a:gd name="adj2" fmla="val -8333"/>
              <a:gd name="adj3" fmla="val -42162"/>
              <a:gd name="adj4" fmla="val -26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如果这里写成</a:t>
            </a:r>
            <a:r>
              <a:rPr lang="en-US" altLang="zh-CN" dirty="0" smtClean="0"/>
              <a:t>7’b1111111</a:t>
            </a:r>
            <a:r>
              <a:rPr lang="zh-CN" altLang="en-US" dirty="0" smtClean="0"/>
              <a:t>，</a:t>
            </a:r>
            <a:r>
              <a:rPr lang="zh-CN" altLang="en-US" dirty="0"/>
              <a:t>会怎么样？</a:t>
            </a:r>
          </a:p>
        </p:txBody>
      </p:sp>
    </p:spTree>
    <p:extLst>
      <p:ext uri="{BB962C8B-B14F-4D97-AF65-F5344CB8AC3E}">
        <p14:creationId xmlns:p14="http://schemas.microsoft.com/office/powerpoint/2010/main" val="18920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代码输入逻辑功能描述（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/>
              <a:t>-&gt; Synthesize - XST</a:t>
            </a:r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/>
              <a:t>-&gt; Implement design</a:t>
            </a:r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/>
              <a:t>-&gt; Generate Programming File</a:t>
            </a:r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将生成</a:t>
            </a:r>
            <a:r>
              <a:rPr lang="en-US" altLang="zh-CN" dirty="0"/>
              <a:t>Bit</a:t>
            </a:r>
            <a:r>
              <a:rPr lang="zh-CN" altLang="en-US" dirty="0"/>
              <a:t>文件下载到</a:t>
            </a:r>
            <a:r>
              <a:rPr lang="en-US" altLang="zh-CN" dirty="0"/>
              <a:t>SWORD</a:t>
            </a:r>
            <a:r>
              <a:rPr lang="zh-CN" altLang="en-US" dirty="0"/>
              <a:t>实验板</a:t>
            </a:r>
            <a:endParaRPr lang="en-US" altLang="zh-CN" dirty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在</a:t>
            </a:r>
            <a:r>
              <a:rPr lang="en-US" altLang="zh-CN" dirty="0"/>
              <a:t>SWORD</a:t>
            </a:r>
            <a:r>
              <a:rPr lang="zh-CN" altLang="en-US" dirty="0"/>
              <a:t>板上物理运行</a:t>
            </a:r>
            <a:endParaRPr lang="en-US" altLang="zh-CN" dirty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约束</a:t>
            </a:r>
            <a:r>
              <a:rPr lang="zh-CN" altLang="en-US" dirty="0" smtClean="0"/>
              <a:t>定义，在板上用拨盘开关模拟按键操作，</a:t>
            </a:r>
            <a:r>
              <a:rPr lang="zh-CN" altLang="en-US" dirty="0"/>
              <a:t>查看灯的变化是否正确，验证设计是否成功</a:t>
            </a:r>
          </a:p>
        </p:txBody>
      </p:sp>
    </p:spTree>
    <p:extLst>
      <p:ext uri="{BB962C8B-B14F-4D97-AF65-F5344CB8AC3E}">
        <p14:creationId xmlns:p14="http://schemas.microsoft.com/office/powerpoint/2010/main" val="1089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693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Win11</a:t>
            </a:r>
            <a:r>
              <a:rPr lang="zh-CN" altLang="en-US" dirty="0" smtClean="0"/>
              <a:t>下安装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先用</a:t>
            </a:r>
            <a:r>
              <a:rPr lang="en-US" altLang="zh-CN" dirty="0" err="1" smtClean="0"/>
              <a:t>WSLg</a:t>
            </a:r>
            <a:r>
              <a:rPr lang="zh-CN" altLang="en-US" dirty="0" smtClean="0"/>
              <a:t>安装</a:t>
            </a:r>
            <a:r>
              <a:rPr lang="en-US" altLang="zh-CN" dirty="0" smtClean="0"/>
              <a:t>Ubuntu</a:t>
            </a:r>
          </a:p>
          <a:p>
            <a:r>
              <a:rPr lang="zh-CN" altLang="en-US" dirty="0" smtClean="0"/>
              <a:t>再安装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版本的</a:t>
            </a:r>
            <a:r>
              <a:rPr lang="en-US" altLang="zh-CN" dirty="0" smtClean="0"/>
              <a:t>ISE 14.7</a:t>
            </a:r>
          </a:p>
          <a:p>
            <a:r>
              <a:rPr lang="zh-CN" altLang="en-US" dirty="0" smtClean="0"/>
              <a:t>下载地址：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china.xilinx.com/member/forms/download/xef.html?filename=Xilinx_ISE_DS_Lin_14.7_1015_1.tar</a:t>
            </a:r>
            <a:endParaRPr lang="en-US" altLang="zh-CN" dirty="0" smtClean="0"/>
          </a:p>
          <a:p>
            <a:r>
              <a:rPr lang="zh-CN" altLang="en-US" dirty="0" smtClean="0"/>
              <a:t>参考网页：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https://www.gzblog.tech/2021/10/31/How-to-config-Xilinx-14-7-on-Windows-11</a:t>
            </a:r>
            <a:r>
              <a:rPr lang="en-US" altLang="zh-CN" dirty="0" smtClean="0">
                <a:hlinkClick r:id="rId3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0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工具软件的运行环境与安装过程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组合逻辑电路</a:t>
            </a:r>
            <a:r>
              <a:rPr lang="zh-CN" altLang="en-US" sz="2800" dirty="0"/>
              <a:t>，采用</a:t>
            </a:r>
            <a:r>
              <a:rPr lang="zh-CN" altLang="en-US" sz="2800" dirty="0">
                <a:solidFill>
                  <a:srgbClr val="FF0000"/>
                </a:solidFill>
              </a:rPr>
              <a:t>图形输入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设计管理工程，并进行编辑、调试、编译、行为仿真，时序约束、引脚指定（约束）、映射布线后时序仿真及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时序逻辑电路</a:t>
            </a:r>
            <a:r>
              <a:rPr lang="zh-CN" altLang="en-US" sz="2800" dirty="0"/>
              <a:t>，采用</a:t>
            </a:r>
            <a:r>
              <a:rPr lang="en-US" altLang="zh-CN" sz="2800" dirty="0">
                <a:solidFill>
                  <a:srgbClr val="FF0000"/>
                </a:solidFill>
              </a:rPr>
              <a:t>Verilog</a:t>
            </a:r>
            <a:r>
              <a:rPr lang="zh-CN" altLang="en-US" sz="2800" dirty="0">
                <a:solidFill>
                  <a:srgbClr val="FF0000"/>
                </a:solidFill>
              </a:rPr>
              <a:t>代码输入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ISE</a:t>
            </a:r>
            <a:r>
              <a:rPr lang="zh-CN" altLang="en-US" sz="2800" dirty="0"/>
              <a:t>设计管理工程，并进行编辑、调试、编译、行为仿真，时序约束、引脚约束、映射布线后时序仿真及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</a:p>
        </p:txBody>
      </p:sp>
    </p:spTree>
    <p:extLst>
      <p:ext uri="{BB962C8B-B14F-4D97-AF65-F5344CB8AC3E}">
        <p14:creationId xmlns:p14="http://schemas.microsoft.com/office/powerpoint/2010/main" val="28611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：某三层楼房的楼梯通道共用一盏灯，每层楼都安装了一只开关并能独立控制该灯，请设计楼道灯的控制电路。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：增加控制要求，灯打开后，延时若干秒自动关闭，请重新设计楼道灯的控制电路。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00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：解决方法</a:t>
            </a:r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313220"/>
            <a:ext cx="4686304" cy="5212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分析楼道灯的事件行为，用组合电路实现，用拨动开关作为电路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</a:t>
            </a:r>
            <a:r>
              <a:rPr lang="en-US" altLang="zh-CN" sz="2400" i="1" dirty="0"/>
              <a:t>S</a:t>
            </a:r>
            <a:r>
              <a:rPr lang="en-US" altLang="zh-CN" sz="2400" baseline="-25000" dirty="0"/>
              <a:t>3 </a:t>
            </a:r>
            <a:r>
              <a:rPr lang="zh-CN" altLang="en-US" sz="2400" dirty="0"/>
              <a:t>，电路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/>
              <a:t>为 </a:t>
            </a:r>
            <a:r>
              <a:rPr lang="en-US" altLang="zh-CN" sz="2400" i="1" dirty="0"/>
              <a:t>F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变量赋值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开关往下为</a:t>
            </a:r>
            <a:r>
              <a:rPr lang="en-US" altLang="zh-CN" sz="2400" dirty="0"/>
              <a:t>1</a:t>
            </a:r>
            <a:r>
              <a:rPr lang="zh-CN" altLang="en-US" sz="2400" dirty="0"/>
              <a:t>，往上为</a:t>
            </a:r>
            <a:r>
              <a:rPr lang="en-US" altLang="zh-CN" sz="2400" dirty="0"/>
              <a:t>0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输出灯亮为</a:t>
            </a:r>
            <a:r>
              <a:rPr lang="en-US" altLang="zh-CN" sz="2400" dirty="0"/>
              <a:t>1</a:t>
            </a:r>
            <a:r>
              <a:rPr lang="zh-CN" altLang="en-US" sz="2400" dirty="0"/>
              <a:t>，灯暗为</a:t>
            </a:r>
            <a:r>
              <a:rPr lang="en-US" altLang="zh-CN" sz="2400" dirty="0"/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编写真值表，如右表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85618"/>
              </p:ext>
            </p:extLst>
          </p:nvPr>
        </p:nvGraphicFramePr>
        <p:xfrm>
          <a:off x="5675489" y="1916832"/>
          <a:ext cx="2928959" cy="37147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latin typeface="Times New Roman" pitchFamily="18" charset="0"/>
                          <a:ea typeface="新宋体" pitchFamily="49" charset="-122"/>
                        </a:rPr>
                        <a:t>S</a:t>
                      </a:r>
                      <a:r>
                        <a:rPr lang="en-US" altLang="zh-CN" sz="2000" baseline="-25000" dirty="0">
                          <a:latin typeface="Times New Roman" pitchFamily="18" charset="0"/>
                          <a:ea typeface="新宋体" pitchFamily="49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latin typeface="Times New Roman" pitchFamily="18" charset="0"/>
                          <a:ea typeface="新宋体" pitchFamily="49" charset="-122"/>
                        </a:rPr>
                        <a:t>S</a:t>
                      </a:r>
                      <a:r>
                        <a:rPr lang="en-US" altLang="zh-CN" sz="2000" baseline="-25000">
                          <a:latin typeface="Times New Roman" pitchFamily="18" charset="0"/>
                          <a:ea typeface="新宋体" pitchFamily="49" charset="-122"/>
                        </a:rPr>
                        <a:t>2</a:t>
                      </a:r>
                      <a:endParaRPr lang="zh-CN" altLang="en-US" sz="2000" baseline="-2500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latin typeface="Times New Roman" pitchFamily="18" charset="0"/>
                          <a:ea typeface="新宋体" pitchFamily="49" charset="-122"/>
                        </a:rPr>
                        <a:t>S</a:t>
                      </a:r>
                      <a:r>
                        <a:rPr lang="en-US" altLang="zh-CN" sz="2000" baseline="-2500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aseline="-2500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>
                          <a:latin typeface="Times New Roman" pitchFamily="18" charset="0"/>
                          <a:ea typeface="新宋体" pitchFamily="49" charset="-122"/>
                        </a:rPr>
                        <a:t>F</a:t>
                      </a:r>
                      <a:endParaRPr lang="zh-CN" altLang="en-US" sz="2000" i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0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latin typeface="Times New Roman" pitchFamily="18" charset="0"/>
                          <a:ea typeface="新宋体" pitchFamily="49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1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得到逻辑表达式和电路图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根据真值表分析输入输出关系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F=S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en-US" altLang="zh-CN" dirty="0"/>
              <a:t>+S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en-US" altLang="zh-CN" dirty="0"/>
              <a:t>+S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en-US" altLang="zh-CN" dirty="0"/>
              <a:t>+S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26774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2778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131840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79912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5597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1601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780928"/>
            <a:ext cx="5562457" cy="359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273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2332</Words>
  <Application>Microsoft Office PowerPoint</Application>
  <PresentationFormat>全屏显示(4:3)</PresentationFormat>
  <Paragraphs>427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1" baseType="lpstr">
      <vt:lpstr>Helvetica-Bold</vt:lpstr>
      <vt:lpstr>黑体</vt:lpstr>
      <vt:lpstr>华文细黑</vt:lpstr>
      <vt:lpstr>楷体_GB2312</vt:lpstr>
      <vt:lpstr>宋体</vt:lpstr>
      <vt:lpstr>微软雅黑</vt:lpstr>
      <vt:lpstr>新宋体</vt:lpstr>
      <vt:lpstr>Arial</vt:lpstr>
      <vt:lpstr>Calibri</vt:lpstr>
      <vt:lpstr>Courier New</vt:lpstr>
      <vt:lpstr>Helvetica</vt:lpstr>
      <vt:lpstr>Times New Roman</vt:lpstr>
      <vt:lpstr>Verdana</vt:lpstr>
      <vt:lpstr>Wingdings</vt:lpstr>
      <vt:lpstr>自定义设计方案</vt:lpstr>
      <vt:lpstr>实验室PPT模版2013 beta1</vt:lpstr>
      <vt:lpstr>1_自定义设计方案</vt:lpstr>
      <vt:lpstr>公式</vt:lpstr>
      <vt:lpstr>计算机逻辑设计基础实验</vt:lpstr>
      <vt:lpstr>提  纲</vt:lpstr>
      <vt:lpstr>实验目的</vt:lpstr>
      <vt:lpstr>实验设备与材料</vt:lpstr>
      <vt:lpstr>Win11下安装</vt:lpstr>
      <vt:lpstr>实验任务</vt:lpstr>
      <vt:lpstr>实验原理</vt:lpstr>
      <vt:lpstr>问题1：解决方法</vt:lpstr>
      <vt:lpstr>得到逻辑表达式和电路图</vt:lpstr>
      <vt:lpstr>问题2：解决方法</vt:lpstr>
      <vt:lpstr>编写Verilog代码</vt:lpstr>
      <vt:lpstr>实验内容与测试步骤</vt:lpstr>
      <vt:lpstr>图形方式输入逻辑功能描述（1）</vt:lpstr>
      <vt:lpstr>图形方式输入逻辑功能描述（1）</vt:lpstr>
      <vt:lpstr>图形方式输入逻辑功能描述（2）</vt:lpstr>
      <vt:lpstr>图形方式输入逻辑功能描述（2）</vt:lpstr>
      <vt:lpstr>图形方式输入逻辑功能描述（3）</vt:lpstr>
      <vt:lpstr>图形方式输入逻辑功能描述（4）</vt:lpstr>
      <vt:lpstr>图形方式输入逻辑功能描述（5）</vt:lpstr>
      <vt:lpstr>图形方式输入逻辑功能描述（6）</vt:lpstr>
      <vt:lpstr>图形方式输入逻辑功能描述（7）</vt:lpstr>
      <vt:lpstr>图形方式输入逻辑功能描述（8）</vt:lpstr>
      <vt:lpstr>图形方式输入逻辑功能描述（9）</vt:lpstr>
      <vt:lpstr>图形方式输入逻辑功能描述（10）</vt:lpstr>
      <vt:lpstr>图形方式输入逻辑功能描述（10）</vt:lpstr>
      <vt:lpstr>图形方式输入逻辑功能描述（11）</vt:lpstr>
      <vt:lpstr>图形方式输入逻辑功能描述（11）</vt:lpstr>
      <vt:lpstr>图形方式输入逻辑功能描述（12）</vt:lpstr>
      <vt:lpstr>图形方式输入逻辑功能描述（12）</vt:lpstr>
      <vt:lpstr>图形方式输入逻辑功能描述（13）</vt:lpstr>
      <vt:lpstr>图形方式输入逻辑功能描述（14）</vt:lpstr>
      <vt:lpstr>图形方式输入逻辑功能描述（15）</vt:lpstr>
      <vt:lpstr>Verilog代码输入逻辑功能描述（1）</vt:lpstr>
      <vt:lpstr>Verilog代码输入逻辑功能描述（2）</vt:lpstr>
      <vt:lpstr>Verilog代码输入逻辑功能描述（3）</vt:lpstr>
      <vt:lpstr>Verilog代码输入逻辑功能描述（4）</vt:lpstr>
      <vt:lpstr>Verilog代码输入逻辑功能描述（5）</vt:lpstr>
      <vt:lpstr>Verilog代码输入逻辑功能描述（6）</vt:lpstr>
      <vt:lpstr>Verilog代码输入逻辑功能描述（7）</vt:lpstr>
      <vt:lpstr>Verilog代码输入逻辑功能描述（7）</vt:lpstr>
      <vt:lpstr>Verilog代码输入逻辑功能描述（8）</vt:lpstr>
      <vt:lpstr>Verilog代码输入逻辑功能描述（9）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董亚波</cp:lastModifiedBy>
  <cp:revision>402</cp:revision>
  <dcterms:created xsi:type="dcterms:W3CDTF">2011-08-03T07:44:17Z</dcterms:created>
  <dcterms:modified xsi:type="dcterms:W3CDTF">2022-10-11T15:02:32Z</dcterms:modified>
</cp:coreProperties>
</file>